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4</c:v>
                </c:pt>
                <c:pt idx="3">
                  <c:v>41</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0.15023189855499997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9.5883999999999858E-2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1.0010139999999996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9.5884000000000746E-2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0.34392499999999959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0.59486600000000056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6.7210070000000002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0.15673717342529958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9.4800000000000217E-2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0.9896900000000004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9.4798999999999189E-2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0.3400350000000012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0.83489799999999903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7.1587829999999997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1.4887600000000001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0.43986599999999942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0.12263100000000016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1.2802520000000008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0.12263100000000016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0.43986599999999854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5.6405000000001593E-2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8.1376380000000008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5.8042999999999623E-2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0.35773800000000033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9.9734999999999907E-2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1.0412179999999998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9.9734000000000655E-2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0.35773899999999959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0.55812300000000015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6.7400859999999998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0.1405650000000005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0.33861600000000003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9.4403999999999932E-2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0.98556100000000058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9.4402999999999793E-2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0.33861600000000003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0.77848700000000015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7.7859579999999999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7.2305999999999315E-2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0.14656000000000091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4.0858999999999313E-2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0.42657099999999915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4.0859000000001089E-2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0.14655999999999914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0.14851100000000095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8.8562820000000002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34</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5.0799999999999734E-2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0.342333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9.5439999999999969E-2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0.99637900000000013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9.5439999999999969E-2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0.342333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0.71305200000000024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4.3176119999999996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0.30255099999999935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0.35210800000000031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9.8165999999999976E-2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1.0248309999999998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9.8165000000000724E-2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0.35210899999999956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0.83717400000000008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6.2450979999999996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0.35496198525760025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0.15670899999999932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1.6360260000000011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0.15670999999999857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0.56210100000000018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0.64090600000000109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7.0090300000000001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0.91229199999999988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0.39529000000000014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0.11020299999999938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1.1505110000000007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0.11020399999999952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0.395289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0.41948299999999961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7.939756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1.1946330000000001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0.4187770000000004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0.11675199999999997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1.2188729999999994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0.11675199999999997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0.4187770000000004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0.85773800000000033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6.6305649999999998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Leaving hospital Q46. After leaving hospital, did you get enough support from health or social care services to help you recover or manage your condition?</c:v>
                </c:pt>
                <c:pt idx="2">
                  <c:v>The hospital and ward Q8. How clean was the hospital room or ward that you were in?</c:v>
                </c:pt>
                <c:pt idx="3">
                  <c:v>Feedback on care Q49. During your hospital stay, were you ever asked to give your views on the quality of your care?</c:v>
                </c:pt>
                <c:pt idx="4">
                  <c:v>The hospital and ward Q5. Were you ever prevented from sleeping at night by noise from staff?</c:v>
                </c:pt>
              </c:strCache>
            </c:strRef>
          </c:cat>
          <c:val>
            <c:numRef>
              <c:f>Sheet1!$B$2:$B$6</c:f>
              <c:numCache>
                <c:formatCode>0.0</c:formatCode>
                <c:ptCount val="5"/>
                <c:pt idx="0">
                  <c:v>6.5</c:v>
                </c:pt>
                <c:pt idx="1">
                  <c:v>6.6</c:v>
                </c:pt>
                <c:pt idx="2">
                  <c:v>9.1999999999999993</c:v>
                </c:pt>
                <c:pt idx="3">
                  <c:v>1.4</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Leaving hospital Q46. After leaving hospital, did you get enough support from health or social care services to help you recover or manage your condition?</c:v>
                </c:pt>
                <c:pt idx="2">
                  <c:v>The hospital and ward Q8. How clean was the hospital room or ward that you were in?</c:v>
                </c:pt>
                <c:pt idx="3">
                  <c:v>Feedback on care Q49. During your hospital stay, were you ever asked to give your views on the quality of your care?</c:v>
                </c:pt>
                <c:pt idx="4">
                  <c:v>The hospital and ward Q5. Were you ever prevented from sleeping at night by noise from staff?</c:v>
                </c:pt>
              </c:strCache>
            </c:strRef>
          </c:cat>
          <c:val>
            <c:numRef>
              <c:f>Sheet1!$C$2:$C$6</c:f>
              <c:numCache>
                <c:formatCode>0.0</c:formatCode>
                <c:ptCount val="5"/>
                <c:pt idx="0">
                  <c:v>6</c:v>
                </c:pt>
                <c:pt idx="1">
                  <c:v>6.2</c:v>
                </c:pt>
                <c:pt idx="2">
                  <c:v>9.1</c:v>
                </c:pt>
                <c:pt idx="3">
                  <c:v>1.4</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Your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1.44657942828467</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3.1001557190599993E-2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0.13654100000000002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1.425473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0.13654199999999994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0.48975999999999997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0.72425400000000018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1.4465790000000001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Your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8.7998866817861092</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Admission to hospital Q2. How did you feel about the length of time you were on the waiting list before your admission to hospital?</c:v>
                </c:pt>
                <c:pt idx="2">
                  <c:v>The hospital and ward Q10. If you brought medication with you to hospital, were you able to take it when you needed to?</c:v>
                </c:pt>
                <c:pt idx="3">
                  <c:v>The hospital and ward Q14. Were you able to get hospital food outside of set meal times?</c:v>
                </c:pt>
                <c:pt idx="4">
                  <c:v>Leaving hospital Q43. Did hospital staff tell you who to contact if you were worried about your condition or treatment after you left hospital?</c:v>
                </c:pt>
              </c:strCache>
            </c:strRef>
          </c:cat>
          <c:val>
            <c:numRef>
              <c:f>Sheet1!$B$2:$B$6</c:f>
              <c:numCache>
                <c:formatCode>0.0</c:formatCode>
                <c:ptCount val="5"/>
                <c:pt idx="0">
                  <c:v>5.6</c:v>
                </c:pt>
                <c:pt idx="1">
                  <c:v>6.6</c:v>
                </c:pt>
                <c:pt idx="2">
                  <c:v>7.3</c:v>
                </c:pt>
                <c:pt idx="3">
                  <c:v>5.3</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Admission to hospital Q2. How did you feel about the length of time you were on the waiting list before your admission to hospital?</c:v>
                </c:pt>
                <c:pt idx="2">
                  <c:v>The hospital and ward Q10. If you brought medication with you to hospital, were you able to take it when you needed to?</c:v>
                </c:pt>
                <c:pt idx="3">
                  <c:v>The hospital and ward Q14. Were you able to get hospital food outside of set meal times?</c:v>
                </c:pt>
                <c:pt idx="4">
                  <c:v>Leaving hospital Q43. Did hospital staff tell you who to contact if you were worried about your condition or treatment after you left hospital?</c:v>
                </c:pt>
              </c:strCache>
            </c:strRef>
          </c:cat>
          <c:val>
            <c:numRef>
              <c:f>Sheet1!$C$2:$C$6</c:f>
              <c:numCache>
                <c:formatCode>0.0</c:formatCode>
                <c:ptCount val="5"/>
                <c:pt idx="0">
                  <c:v>6.7</c:v>
                </c:pt>
                <c:pt idx="1">
                  <c:v>7.5</c:v>
                </c:pt>
                <c:pt idx="2">
                  <c:v>8.1</c:v>
                </c:pt>
                <c:pt idx="3">
                  <c:v>5.9</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0.21171200000000034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0.23768500000000081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6.6264999999999574E-2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0.69179699999999933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6.6264000000000323E-2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0.23768600000000006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3.9170000000000371E-2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8.799887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Your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7.95358967484015</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0.24619602827430054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8.4557999999999467E-2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0.88277699999999992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8.4559000000000495E-2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0.3033020000000004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0.43204799999999999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7.9535900000000002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Your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6.5418884297887798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0.48382344194089999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0.16738600000000048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1.74749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0.76778399999999891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0.77686700000000108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6.4611320000000001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0.39387165905419952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0.16269700000000054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1.6985429999999999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0.74627800000000022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8.2421000000000078E-2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6.6226450000000003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Your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7.4257759932815004</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91.891900000000007</c:v>
                </c:pt>
                <c:pt idx="1">
                  <c:v>1.2284999999999999</c:v>
                </c:pt>
                <c:pt idx="2">
                  <c:v>2.9483999999999999</c:v>
                </c:pt>
                <c:pt idx="3">
                  <c:v>2.4569999999999999</c:v>
                </c:pt>
                <c:pt idx="4">
                  <c:v>0</c:v>
                </c:pt>
                <c:pt idx="5">
                  <c:v>1.4742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7.4679999999999858E-2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0.45895300000000017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0.12795199999999962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1.3358060000000007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0.58690499999999979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0.48816099999999985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7.3735619999999997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2.3057097101900403E-2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0.18866899999999998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1.9696719999999992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0.86540300000000059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1.6274959999999998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6.5432880000000004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9.8133999999999943E-2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0.31145800000000001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8.6832000000000242E-2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0.90651700000000002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0.39829100000000039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0.49451299999999954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8.1418890000000008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0.3052617754035003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9.1596000000000011E-2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0.95624899999999968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0.42014100000000099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0.33449099999999987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8.0488079999999993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0.27720809375559963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0.18633100000000002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1.9452740000000004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0.85468300000000053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0.50822599999999873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5.6001690000000002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6.4600999999999686E-2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0.24016000000000126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6.695399999999907E-2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0.69899600000000106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6.6954999999998321E-2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0.24015900000000023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0.12790200000000063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9.2332549999999998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0.23364502279209987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0.10819400000000012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1.1295330000000003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0.10819399999999924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0.3880820000000007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0.19523199999999896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7.9622630000000001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0.11799136853580006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0.11344700000000074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1.1843689999999993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0.11344700000000074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0.40692199999999978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0.25045899999999932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7.2978829999999997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20.454499999999999</c:v>
                </c:pt>
                <c:pt idx="1">
                  <c:v>0</c:v>
                </c:pt>
                <c:pt idx="2">
                  <c:v>73.484800000000007</c:v>
                </c:pt>
                <c:pt idx="3">
                  <c:v>0.50509999999999999</c:v>
                </c:pt>
                <c:pt idx="4">
                  <c:v>0</c:v>
                </c:pt>
                <c:pt idx="5">
                  <c:v>2.7778</c:v>
                </c:pt>
                <c:pt idx="6">
                  <c:v>0.2525</c:v>
                </c:pt>
                <c:pt idx="7">
                  <c:v>1.0101</c:v>
                </c:pt>
                <c:pt idx="8">
                  <c:v>1.5152000000000001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0.47055999999999987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0.41360200000000003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0.11530899999999988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1.2038090000000006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0.11530899999999988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0.41360199999999914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0.2948959999999996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8.0247399999999995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0.32884196031469948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0.11697100000000038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1.2211569999999998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0.11697099999999949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0.41956199999999999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0.65899700000000117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6.9780410000000002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0.27066700992980053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0.15921399999999952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1.6621700000000006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0.15921400000000041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0.57108299999999979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0.28464299999999909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6.9362209999999997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0.38306653586259998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0.19378999999999991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2.0231340000000007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0.19378999999999991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0.69510299999999958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0.85902600000000096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5.2649379999999999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0.23991999999999969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0.20738799999999991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5.7819000000000287E-2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0.60361599999999882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5.7818000000001035E-2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0.19816282841039978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9.1300310000000007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0.83199999999999996</c:v>
                </c:pt>
                <c:pt idx="1">
                  <c:v>0.16800000000000004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0.83199999999999996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Your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8.4003174867143606</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6.250100000000014E-2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0.26121399999999984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7.2824999999999918E-2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0.76027799999999957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7.2824999999999918E-2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0.26121400000000072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0.15121199999999924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8.2386510000000008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0.18295817147079951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5.9855999999999909E-2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0.62489300000000014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5.9856999999999161E-2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0.21469900000000131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0.13694499999999898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8.8450589999999991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0.16127223587499984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8.2193999999999434E-2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0.85809800000000003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8.2195000000000462E-2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0.29482300000000095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8.941599999999994E-2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8.1172430000000002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51.262599999999999</c:v>
                </c:pt>
                <c:pt idx="2">
                  <c:v>48.4848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Your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8.0577323104818799</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0.12289500000000064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0.28355899999999945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7.9055000000000319E-2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0.82531599999999905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7.9054000000001068E-2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0.28355999999999959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0.17626500000000078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8.5269180000000002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1.6968999999999568E-2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0.25562400000000096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7.1265999999999607E-2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0.74400900000000014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7.1265999999999607E-2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0.22867703551539975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8.5920550000000002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6.7517000000000493E-2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0.31079199999999929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8.6647000000001029E-2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0.90457699999999974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8.6646999999999252E-2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0.31079200000000107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3.804799999999986E-2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8.1954060000000002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0.43054599999999965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0.36009099999999972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0.10039100000000012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1.0480640000000001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0.10039100000000012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0.36009099999999972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0.73852300000000071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6.9165510000000001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Your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7.6918727865719898</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0.35280699999999943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0.30860500000000002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8.6036000000000001E-2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0.89820900000000048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8.6036999999999253E-2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0.30860400000000077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0.17356999999999978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7.4733700000000001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0.18057770072940027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9.0905000000000236E-2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0.94903199999999988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9.0904000000000096E-2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0.32606599999999997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0.59234800000000032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6.5910089999999997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0.1108684676037992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6.6455000000001263E-2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0.69378700000000038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6.6454999999999487E-2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0.23836999999999975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0.24338700000000024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8.4755739999999999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0.12933799999999973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0.39768399999999993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0.11087199999999964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1.157483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0.11087200000000053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0.39768399999999993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0.51337799999999945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7.2829430000000004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0.13095702761540018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0.14739900000000006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1.5388299999999999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0.14739999999999931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0.5287070000000007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1.5642050000000003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6.1060150000000002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5.8967999999999998</c:v>
                </c:pt>
                <c:pt idx="1">
                  <c:v>7.6166999999999998</c:v>
                </c:pt>
                <c:pt idx="2">
                  <c:v>26.0442</c:v>
                </c:pt>
                <c:pt idx="3">
                  <c:v>60.442300000000003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0.10887916872100156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4.1245999999999228E-2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0.43061100000000074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4.1246999999998479E-2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0.1479480000000013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0.13083299999999909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9.3748629999999995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0.14286300000000018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0.23190000000000133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6.4651999999998822E-2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0.67495700000000092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6.4651999999998822E-2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0.23190000000000133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0.13240699999999883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8.3659829999999999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0.24569997606459992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9.0135000000000076E-2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0.94100000000000072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9.0135000000000076E-2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0.32330599999999876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0.41286500000000004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7.8652249999999997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Your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7.7752466678127696</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1.6879999999996897E-3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0.25266799999999989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7.0441999999999894E-2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0.73540500000000009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7.0441999999999894E-2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0.25266800000000167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4.9049999999999372E-2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8.4999289999999998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0.4688150000000002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0.28497699999999959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7.9450000000000465E-2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0.82944200000000023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7.9449000000000325E-2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0.28497799999999884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0.35070699999999988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7.380795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0.31813080768989987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9.219099999999969E-2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0.96245799999999981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9.219099999999969E-2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0.33067899999999995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0.39784700000000051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7.4450159999999999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Your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7.0492558653116504</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RNA | The Dudley Group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RNA | The Dudley Group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RNA | The Dudley Group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Dudley Group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61812558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77887572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48192657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67770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32290132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67597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5305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96233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97131860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0702701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2884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9187460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266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14909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9376544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1264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01726142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57456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730732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0984907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28253374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72739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05983224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96454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522005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9337989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0357287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004467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14004906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8595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462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240586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6989938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0937990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9205542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10231915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613174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1774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119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17686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9996538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14354209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3017547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3502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9969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540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823166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7400457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46757512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81628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2729954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53952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6512721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1297039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6863741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2823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139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877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660795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0682734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46112988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4870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8634957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68948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8028741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3219528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7721088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62937684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92604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4549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8406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190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4763894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7804255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32685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4032027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95461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2345208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4469231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0600351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56104716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6155586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1853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04153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176948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4669336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9525088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443461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56103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47378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59463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73176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03401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31228630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68491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1871364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50571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4909046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3919908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4874798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7643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46928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7120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04943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4666611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06179175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92958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4142853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4655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1066180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0464233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1594775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78354095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741968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5990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7989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67406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4208218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927413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8146900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92722985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448147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901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88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32487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4603644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9962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155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6429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81795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35396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05365457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55294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8672992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43891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76851865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88063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19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6734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53081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526743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04168518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858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0739084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48457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0525497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8729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351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2438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014923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07041436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38655552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234909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8707294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80257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55160575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9158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339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7998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5741464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6039578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047024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394825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1153084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7231832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42618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5355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522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768314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4300118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6354443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9293471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4076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86035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2633454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95028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8349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0081084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0256344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4645351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2046288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5375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9767537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7528436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7317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637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6076652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0971052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0924050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0477981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808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1408217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3557350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95383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69302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1212434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704014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2440336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1886236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248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124738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0601872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96847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53102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696626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634827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693082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7150976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12072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1501573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8291557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8248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8937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30913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5394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0589012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4540789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1384338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890032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4452044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9634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6316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3992120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9736724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0152767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2443381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508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6094355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7220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24073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39707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0683828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6761915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8910224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7459057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3315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7720150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9568718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69018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8170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889434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7306730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1805543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9127119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77622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2502773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6541333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77728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50364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1909963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4356375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4314005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7723803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7160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7118231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2876945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06329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61489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31187396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3834940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2844106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73397249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41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635484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7300294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35535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711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4961381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7539111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2684198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7616732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0752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6814955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5550214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55143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493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102926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8271812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3740963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6699567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2218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535896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2189561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14078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3137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8181548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1626209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149013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1782077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337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862996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748949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62395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0579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9785533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2698100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9712575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7486738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84927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1779047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0615951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50608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911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747530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0593394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2941815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0201091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383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871289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9330714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70736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217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4801307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5884867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2478796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7002042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2937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6405740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2059746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00720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34379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1744120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744234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212135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3616708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3796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9212656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6269011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32150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512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0123701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0063272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0581705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05353528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6899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0136741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2203136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2899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2138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7505662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9560083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401268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5071530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1524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259489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283689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87526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5616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50680860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7845716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7505057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94226896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0234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641115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915706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714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8773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2078911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9522073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4936795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3911764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03625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4958517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6829588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8576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31210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452916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51407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4008351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3619039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RUSSELLS HALL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90379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3141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8030270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58730614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1759784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3294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7971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50435485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26235772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92857324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309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946552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65748193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4559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6176896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15277488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51000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024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59565456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5168896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1531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84918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6019066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76363005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6151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54369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3601543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4786326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6009662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9681194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300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07051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14779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1198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59349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50716750"/>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Q10. If you brought medication with you to hospital, were you able to take it when you needed to?
Q29. Do you think the hospital staff did everything they could to help control your pain?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947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914377672"/>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Q7. Did the hospital staff explain the reasons for changing wards during the night in a way you could understand?
Q16. When you asked doctors questions, did you get answers you could understand?
Q32. Beforehand, how well did hospital staff answer your questions about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3443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47347810"/>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108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27671249"/>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0857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Dudley Group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23639364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Support from health or social care services: patients being given enough support from health or social care services to help them recover or manage their condition after leaving hospital
Cleanliness: patients feeling that the hospital room or ward they were in was clean
Feedback on care: patients being asked to give their views on the quality of their care
Noise from staff: patients not being bothered by noise at night from staff</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84482409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Waiting to be admitted: patients feeling that they waited the right amount of time on the waiting list before being admitted to hospital
Taking medication: patients being able to take medication they brought to hospital when needed
Food outside set meal times: patients being able to get hospital food outside of set meal times, if needed
Contact: patients being given information about who to contact if they were worried about their condition or treatment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Dudley Group NHS Foundation Trust who had attended in late 2021. Responses were received from 407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3596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55236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7882344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391863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9822122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25289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64337425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55160937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25387670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16743867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42005833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09005706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621025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44162947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066334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59886521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408695787"/>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16129</Words>
  <Application>Microsoft Office PowerPoint</Application>
  <PresentationFormat>Widescreen</PresentationFormat>
  <Paragraphs>2244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The Dudley Group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